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7" r:id="rId2"/>
    <p:sldId id="258" r:id="rId3"/>
    <p:sldId id="259" r:id="rId4"/>
    <p:sldId id="262" r:id="rId5"/>
    <p:sldId id="260" r:id="rId6"/>
    <p:sldId id="261" r:id="rId7"/>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YYOtyXKtFIAI6eM+r7SQ4Q==" hashData="UsYN9P8Pu0ggfbsjuqTGHcTZn2g="/>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AB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65"/>
    <p:restoredTop sz="61429"/>
  </p:normalViewPr>
  <p:slideViewPr>
    <p:cSldViewPr snapToGrid="0" snapToObjects="1">
      <p:cViewPr>
        <p:scale>
          <a:sx n="45" d="100"/>
          <a:sy n="45" d="100"/>
        </p:scale>
        <p:origin x="2280" y="4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notesMaster" Target="notesMasters/notesMaster1.xml"/><Relationship Id="rId9" Type="http://schemas.openxmlformats.org/officeDocument/2006/relationships/presProps" Target="presProps.xml"/><Relationship Id="rId1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97943E-6CF8-C647-8D35-F61861C14F6E}" type="datetimeFigureOut">
              <a:rPr lang="sv-SE" smtClean="0"/>
              <a:t>2017-12-11</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73174F-072C-6D4F-81B6-DA18CAF782FC}" type="slidenum">
              <a:rPr lang="sv-SE" smtClean="0"/>
              <a:t>‹Nr.›</a:t>
            </a:fld>
            <a:endParaRPr lang="sv-SE"/>
          </a:p>
        </p:txBody>
      </p:sp>
    </p:spTree>
    <p:extLst>
      <p:ext uri="{BB962C8B-B14F-4D97-AF65-F5344CB8AC3E}">
        <p14:creationId xmlns:p14="http://schemas.microsoft.com/office/powerpoint/2010/main" val="526803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hyperlink" Target="https://goo.gl/oFPTPW"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43B9F9D8-476C-4719-A224-EE4C7EE326D9}" type="slidenum">
              <a:rPr lang="sv-SE" smtClean="0"/>
              <a:t>1</a:t>
            </a:fld>
            <a:endParaRPr lang="sv-SE"/>
          </a:p>
        </p:txBody>
      </p:sp>
    </p:spTree>
    <p:extLst>
      <p:ext uri="{BB962C8B-B14F-4D97-AF65-F5344CB8AC3E}">
        <p14:creationId xmlns:p14="http://schemas.microsoft.com/office/powerpoint/2010/main" val="2050865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0" i="0" kern="1200" dirty="0" smtClean="0">
                <a:solidFill>
                  <a:schemeClr val="tx1"/>
                </a:solidFill>
                <a:effectLst/>
                <a:latin typeface="+mn-lt"/>
                <a:ea typeface="+mn-ea"/>
                <a:cs typeface="+mn-cs"/>
              </a:rPr>
              <a:t>En sökmotor hjälper användare hitta information på internet. </a:t>
            </a:r>
          </a:p>
          <a:p>
            <a:r>
              <a:rPr lang="sv-SE" sz="1200" b="0" i="0" kern="1200" dirty="0" smtClean="0">
                <a:solidFill>
                  <a:schemeClr val="tx1"/>
                </a:solidFill>
                <a:effectLst/>
                <a:latin typeface="+mn-lt"/>
                <a:ea typeface="+mn-ea"/>
                <a:cs typeface="+mn-cs"/>
              </a:rPr>
              <a:t>Den skannar av alla sidor på webben och indexerar dem i sin egen databas. </a:t>
            </a:r>
          </a:p>
          <a:p>
            <a:r>
              <a:rPr lang="sv-SE" sz="1200" b="0" i="0" kern="1200" dirty="0" smtClean="0">
                <a:solidFill>
                  <a:schemeClr val="tx1"/>
                </a:solidFill>
                <a:effectLst/>
                <a:latin typeface="+mn-lt"/>
                <a:ea typeface="+mn-ea"/>
                <a:cs typeface="+mn-cs"/>
              </a:rPr>
              <a:t>Sedan använder sökmotorn en formel för att ranka sidorna efter hur relevanta de är för sökningen. </a:t>
            </a:r>
          </a:p>
          <a:p>
            <a:r>
              <a:rPr lang="sv-SE" sz="1200" b="0" i="0" kern="1200" dirty="0" smtClean="0">
                <a:solidFill>
                  <a:schemeClr val="tx1"/>
                </a:solidFill>
                <a:effectLst/>
                <a:latin typeface="+mn-lt"/>
                <a:ea typeface="+mn-ea"/>
                <a:cs typeface="+mn-cs"/>
              </a:rPr>
              <a:t>Exempel på stora sökmotorer är Google, Bing och Yahoo.</a:t>
            </a:r>
          </a:p>
          <a:p>
            <a:endParaRPr lang="sv-SE" sz="1200" b="0" i="0" u="none" strike="noStrike" kern="1200" dirty="0" smtClean="0">
              <a:solidFill>
                <a:schemeClr val="tx1"/>
              </a:solidFill>
              <a:effectLst/>
              <a:latin typeface="+mn-lt"/>
              <a:ea typeface="+mn-ea"/>
              <a:cs typeface="+mn-cs"/>
            </a:endParaRPr>
          </a:p>
          <a:p>
            <a:r>
              <a:rPr lang="sv-SE" sz="1200" b="0" i="0" kern="1200" dirty="0" smtClean="0">
                <a:solidFill>
                  <a:schemeClr val="tx1"/>
                </a:solidFill>
                <a:effectLst/>
                <a:latin typeface="+mn-lt"/>
                <a:ea typeface="+mn-ea"/>
                <a:cs typeface="+mn-cs"/>
              </a:rPr>
              <a:t>Det finns över 60 triljoner individuella sidor på internet idag, och det ökar ständigt. En sökmotor blir därför väldigt viktig för att hitta det man letar efter i detta hav av information.</a:t>
            </a:r>
          </a:p>
          <a:p>
            <a:r>
              <a:rPr lang="sv-SE" sz="1100" dirty="0" smtClean="0"/>
              <a:t/>
            </a:r>
            <a:br>
              <a:rPr lang="sv-SE" sz="1100" dirty="0" smtClean="0"/>
            </a:br>
            <a:endParaRPr lang="sv-SE" sz="1100" dirty="0" smtClean="0"/>
          </a:p>
          <a:p>
            <a:endParaRPr lang="sv-SE" sz="1100" b="0" i="0" u="none" strike="noStrike" kern="1200" dirty="0" smtClean="0">
              <a:solidFill>
                <a:schemeClr val="tx1"/>
              </a:solidFill>
              <a:effectLst/>
              <a:latin typeface="Open Sans" charset="0"/>
              <a:ea typeface="Open Sans" charset="0"/>
              <a:cs typeface="Open Sans" charset="0"/>
            </a:endParaRPr>
          </a:p>
        </p:txBody>
      </p:sp>
      <p:sp>
        <p:nvSpPr>
          <p:cNvPr id="4" name="Slide Number Placeholder 3"/>
          <p:cNvSpPr>
            <a:spLocks noGrp="1"/>
          </p:cNvSpPr>
          <p:nvPr>
            <p:ph type="sldNum" sz="quarter" idx="10"/>
          </p:nvPr>
        </p:nvSpPr>
        <p:spPr/>
        <p:txBody>
          <a:bodyPr/>
          <a:lstStyle/>
          <a:p>
            <a:fld id="{43B9F9D8-476C-4719-A224-EE4C7EE326D9}" type="slidenum">
              <a:rPr lang="sv-SE" smtClean="0"/>
              <a:t>2</a:t>
            </a:fld>
            <a:endParaRPr lang="sv-SE"/>
          </a:p>
        </p:txBody>
      </p:sp>
    </p:spTree>
    <p:extLst>
      <p:ext uri="{BB962C8B-B14F-4D97-AF65-F5344CB8AC3E}">
        <p14:creationId xmlns:p14="http://schemas.microsoft.com/office/powerpoint/2010/main" val="416715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kern="1200" dirty="0" smtClean="0">
                <a:solidFill>
                  <a:schemeClr val="tx1"/>
                </a:solidFill>
                <a:effectLst/>
                <a:latin typeface="+mn-lt"/>
                <a:ea typeface="+mn-ea"/>
                <a:cs typeface="+mn-cs"/>
              </a:rPr>
              <a:t>Nämn</a:t>
            </a:r>
            <a:r>
              <a:rPr lang="sv-SE" sz="1200" kern="1200" baseline="0" dirty="0" smtClean="0">
                <a:solidFill>
                  <a:schemeClr val="tx1"/>
                </a:solidFill>
                <a:effectLst/>
                <a:latin typeface="+mn-lt"/>
                <a:ea typeface="+mn-ea"/>
                <a:cs typeface="+mn-cs"/>
              </a:rPr>
              <a:t> </a:t>
            </a:r>
            <a:r>
              <a:rPr lang="sv-SE" sz="1200" kern="1200" dirty="0" smtClean="0">
                <a:solidFill>
                  <a:schemeClr val="tx1"/>
                </a:solidFill>
                <a:effectLst/>
                <a:latin typeface="+mn-lt"/>
                <a:ea typeface="+mn-ea"/>
                <a:cs typeface="+mn-cs"/>
              </a:rPr>
              <a:t>faktorer som en sökmotor känner av.</a:t>
            </a:r>
          </a:p>
          <a:p>
            <a:r>
              <a:rPr lang="sv-SE" sz="1200" kern="1200" dirty="0" smtClean="0">
                <a:solidFill>
                  <a:schemeClr val="tx1"/>
                </a:solidFill>
                <a:effectLst/>
                <a:latin typeface="+mn-lt"/>
                <a:ea typeface="+mn-ea"/>
                <a:cs typeface="+mn-cs"/>
              </a:rPr>
              <a:t>Det som räknas är till exempel vad du har sökt på innan och vilka sidor du har varit inne på tidigare. </a:t>
            </a:r>
          </a:p>
          <a:p>
            <a:r>
              <a:rPr lang="sv-SE" sz="1200" kern="1200" dirty="0" smtClean="0">
                <a:solidFill>
                  <a:schemeClr val="tx1"/>
                </a:solidFill>
                <a:effectLst/>
                <a:latin typeface="+mn-lt"/>
                <a:ea typeface="+mn-ea"/>
                <a:cs typeface="+mn-cs"/>
              </a:rPr>
              <a:t>Varje gång du söker eller googlar på något så kommer de träffar högre upp, i listan över träffar, som mest liknar det du tidigare visat intresse för. </a:t>
            </a:r>
          </a:p>
          <a:p>
            <a:r>
              <a:rPr lang="sv-SE" sz="1200" kern="1200" dirty="0" smtClean="0">
                <a:solidFill>
                  <a:schemeClr val="tx1"/>
                </a:solidFill>
                <a:effectLst/>
                <a:latin typeface="+mn-lt"/>
                <a:ea typeface="+mn-ea"/>
                <a:cs typeface="+mn-cs"/>
              </a:rPr>
              <a:t>Att alla klick och tryck räknas. Algoritmerna baseras inte på källkritik! </a:t>
            </a:r>
          </a:p>
          <a:p>
            <a:endParaRPr lang="sv-SE" sz="1200" kern="1200" dirty="0" smtClean="0">
              <a:solidFill>
                <a:schemeClr val="tx1"/>
              </a:solidFill>
              <a:effectLst/>
              <a:latin typeface="+mn-lt"/>
              <a:ea typeface="+mn-ea"/>
              <a:cs typeface="+mn-cs"/>
            </a:endParaRPr>
          </a:p>
          <a:p>
            <a:r>
              <a:rPr lang="sv-SE" sz="1200" b="0" i="0" kern="1200" dirty="0" smtClean="0">
                <a:solidFill>
                  <a:schemeClr val="tx1"/>
                </a:solidFill>
                <a:effectLst/>
                <a:latin typeface="+mn-lt"/>
                <a:ea typeface="+mn-ea"/>
                <a:cs typeface="+mn-cs"/>
              </a:rPr>
              <a:t>När en användare gör en sökning så plockar sökmotorn fram de mest relevanta sidorna ur sitt index. De använder en algoritm, som är en formel med flera olika faktorer, för att rangordna vilka sidor som bäst besvarar sökningen. Googles algoritm innehåller över 200 olika faktorer så rankingen är en komplex process.</a:t>
            </a:r>
          </a:p>
          <a:p>
            <a:endParaRPr lang="sv-SE" sz="1200" kern="1200" dirty="0" smtClean="0">
              <a:solidFill>
                <a:schemeClr val="tx1"/>
              </a:solidFill>
              <a:effectLst/>
              <a:latin typeface="+mn-lt"/>
              <a:ea typeface="+mn-ea"/>
              <a:cs typeface="+mn-cs"/>
            </a:endParaRPr>
          </a:p>
          <a:p>
            <a:endParaRPr lang="sv-S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3B9F9D8-476C-4719-A224-EE4C7EE326D9}" type="slidenum">
              <a:rPr lang="sv-SE" smtClean="0"/>
              <a:t>3</a:t>
            </a:fld>
            <a:endParaRPr lang="sv-SE"/>
          </a:p>
        </p:txBody>
      </p:sp>
    </p:spTree>
    <p:extLst>
      <p:ext uri="{BB962C8B-B14F-4D97-AF65-F5344CB8AC3E}">
        <p14:creationId xmlns:p14="http://schemas.microsoft.com/office/powerpoint/2010/main" val="17660715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kern="1200" dirty="0" smtClean="0">
                <a:solidFill>
                  <a:schemeClr val="tx1"/>
                </a:solidFill>
                <a:effectLst/>
                <a:latin typeface="+mn-lt"/>
                <a:ea typeface="+mn-ea"/>
                <a:cs typeface="+mn-cs"/>
              </a:rPr>
              <a:t>Tips när du ska leta information på en ny sida:</a:t>
            </a:r>
            <a:br>
              <a:rPr lang="sv-SE" sz="1200" kern="1200" dirty="0" smtClean="0">
                <a:solidFill>
                  <a:schemeClr val="tx1"/>
                </a:solidFill>
                <a:effectLst/>
                <a:latin typeface="+mn-lt"/>
                <a:ea typeface="+mn-ea"/>
                <a:cs typeface="+mn-cs"/>
              </a:rPr>
            </a:br>
            <a:r>
              <a:rPr lang="sv-SE" sz="1200" kern="1200" dirty="0" smtClean="0">
                <a:solidFill>
                  <a:schemeClr val="tx1"/>
                </a:solidFill>
                <a:effectLst/>
                <a:latin typeface="+mn-lt"/>
                <a:ea typeface="+mn-ea"/>
                <a:cs typeface="+mn-cs"/>
              </a:rPr>
              <a:t>- Tänk igenom dina sökord, innan du söker.</a:t>
            </a:r>
            <a:br>
              <a:rPr lang="sv-SE" sz="1200" kern="1200" dirty="0" smtClean="0">
                <a:solidFill>
                  <a:schemeClr val="tx1"/>
                </a:solidFill>
                <a:effectLst/>
                <a:latin typeface="+mn-lt"/>
                <a:ea typeface="+mn-ea"/>
                <a:cs typeface="+mn-cs"/>
              </a:rPr>
            </a:br>
            <a:r>
              <a:rPr lang="sv-SE" sz="1200" kern="1200" dirty="0" smtClean="0">
                <a:solidFill>
                  <a:schemeClr val="tx1"/>
                </a:solidFill>
                <a:effectLst/>
                <a:latin typeface="+mn-lt"/>
                <a:ea typeface="+mn-ea"/>
                <a:cs typeface="+mn-cs"/>
              </a:rPr>
              <a:t>- Kolla OM-sidan.</a:t>
            </a:r>
            <a:br>
              <a:rPr lang="sv-SE" sz="1200" kern="1200" dirty="0" smtClean="0">
                <a:solidFill>
                  <a:schemeClr val="tx1"/>
                </a:solidFill>
                <a:effectLst/>
                <a:latin typeface="+mn-lt"/>
                <a:ea typeface="+mn-ea"/>
                <a:cs typeface="+mn-cs"/>
              </a:rPr>
            </a:br>
            <a:r>
              <a:rPr lang="sv-SE" sz="1200" kern="1200" dirty="0" smtClean="0">
                <a:solidFill>
                  <a:schemeClr val="tx1"/>
                </a:solidFill>
                <a:effectLst/>
                <a:latin typeface="+mn-lt"/>
                <a:ea typeface="+mn-ea"/>
                <a:cs typeface="+mn-cs"/>
              </a:rPr>
              <a:t>- Se över flera av länkarna som kommit upp i sökningen</a:t>
            </a:r>
            <a:br>
              <a:rPr lang="sv-SE" sz="1200" kern="1200" dirty="0" smtClean="0">
                <a:solidFill>
                  <a:schemeClr val="tx1"/>
                </a:solidFill>
                <a:effectLst/>
                <a:latin typeface="+mn-lt"/>
                <a:ea typeface="+mn-ea"/>
                <a:cs typeface="+mn-cs"/>
              </a:rPr>
            </a:br>
            <a:r>
              <a:rPr lang="sv-SE" sz="1200" kern="1200" dirty="0" smtClean="0">
                <a:solidFill>
                  <a:schemeClr val="tx1"/>
                </a:solidFill>
                <a:effectLst/>
                <a:latin typeface="+mn-lt"/>
                <a:ea typeface="+mn-ea"/>
                <a:cs typeface="+mn-cs"/>
              </a:rPr>
              <a:t>- Googla om sidan, innan du öppnar länken.</a:t>
            </a:r>
            <a:br>
              <a:rPr lang="sv-SE" sz="1200" kern="1200" dirty="0" smtClean="0">
                <a:solidFill>
                  <a:schemeClr val="tx1"/>
                </a:solidFill>
                <a:effectLst/>
                <a:latin typeface="+mn-lt"/>
                <a:ea typeface="+mn-ea"/>
                <a:cs typeface="+mn-cs"/>
              </a:rPr>
            </a:br>
            <a:r>
              <a:rPr lang="sv-SE" sz="1200" kern="1200" dirty="0" smtClean="0">
                <a:solidFill>
                  <a:schemeClr val="tx1"/>
                </a:solidFill>
                <a:effectLst/>
                <a:latin typeface="+mn-lt"/>
                <a:ea typeface="+mn-ea"/>
                <a:cs typeface="+mn-cs"/>
              </a:rPr>
              <a:t>- Titta igenom de markerade orden i sökningsresultatet.</a:t>
            </a:r>
            <a:br>
              <a:rPr lang="sv-SE" sz="1200" kern="1200" dirty="0" smtClean="0">
                <a:solidFill>
                  <a:schemeClr val="tx1"/>
                </a:solidFill>
                <a:effectLst/>
                <a:latin typeface="+mn-lt"/>
                <a:ea typeface="+mn-ea"/>
                <a:cs typeface="+mn-cs"/>
              </a:rPr>
            </a:br>
            <a:r>
              <a:rPr lang="sv-SE" sz="1200" kern="1200" dirty="0" smtClean="0">
                <a:solidFill>
                  <a:schemeClr val="tx1"/>
                </a:solidFill>
                <a:effectLst/>
                <a:latin typeface="+mn-lt"/>
                <a:ea typeface="+mn-ea"/>
                <a:cs typeface="+mn-cs"/>
              </a:rPr>
              <a:t>- Kolla de relaterade sökningarna.</a:t>
            </a:r>
            <a:endParaRPr lang="sv-S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3B9F9D8-476C-4719-A224-EE4C7EE326D9}" type="slidenum">
              <a:rPr lang="sv-SE" smtClean="0"/>
              <a:t>4</a:t>
            </a:fld>
            <a:endParaRPr lang="sv-SE"/>
          </a:p>
        </p:txBody>
      </p:sp>
    </p:spTree>
    <p:extLst>
      <p:ext uri="{BB962C8B-B14F-4D97-AF65-F5344CB8AC3E}">
        <p14:creationId xmlns:p14="http://schemas.microsoft.com/office/powerpoint/2010/main" val="1050437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kern="1200" dirty="0" smtClean="0">
                <a:solidFill>
                  <a:schemeClr val="tx1"/>
                </a:solidFill>
                <a:effectLst/>
                <a:latin typeface="+mn-lt"/>
                <a:ea typeface="+mn-ea"/>
                <a:cs typeface="+mn-cs"/>
              </a:rPr>
              <a:t> Superfrågorna:</a:t>
            </a:r>
          </a:p>
          <a:p>
            <a:r>
              <a:rPr lang="sv-SE" sz="1200" b="1" kern="1200" dirty="0" smtClean="0">
                <a:solidFill>
                  <a:schemeClr val="tx1"/>
                </a:solidFill>
                <a:effectLst/>
                <a:latin typeface="+mn-lt"/>
                <a:ea typeface="+mn-ea"/>
                <a:cs typeface="+mn-cs"/>
              </a:rPr>
              <a:t>Hur?</a:t>
            </a:r>
            <a:br>
              <a:rPr lang="sv-SE" sz="1200" b="1" kern="1200" dirty="0" smtClean="0">
                <a:solidFill>
                  <a:schemeClr val="tx1"/>
                </a:solidFill>
                <a:effectLst/>
                <a:latin typeface="+mn-lt"/>
                <a:ea typeface="+mn-ea"/>
                <a:cs typeface="+mn-cs"/>
              </a:rPr>
            </a:br>
            <a:r>
              <a:rPr lang="sv-SE" sz="1200" kern="1200" dirty="0" smtClean="0">
                <a:solidFill>
                  <a:schemeClr val="tx1"/>
                </a:solidFill>
                <a:effectLst/>
                <a:latin typeface="+mn-lt"/>
                <a:ea typeface="+mn-ea"/>
                <a:cs typeface="+mn-cs"/>
              </a:rPr>
              <a:t>Hur ser sidan ut, är den proffsig eller har den stavfel? </a:t>
            </a:r>
          </a:p>
          <a:p>
            <a:r>
              <a:rPr lang="sv-SE" sz="1200" b="1" kern="1200" dirty="0" smtClean="0">
                <a:solidFill>
                  <a:schemeClr val="tx1"/>
                </a:solidFill>
                <a:effectLst/>
                <a:latin typeface="+mn-lt"/>
                <a:ea typeface="+mn-ea"/>
                <a:cs typeface="+mn-cs"/>
              </a:rPr>
              <a:t>När?</a:t>
            </a:r>
            <a:r>
              <a:rPr lang="sv-SE" sz="1200" kern="1200" dirty="0" smtClean="0">
                <a:solidFill>
                  <a:schemeClr val="tx1"/>
                </a:solidFill>
                <a:effectLst/>
                <a:latin typeface="+mn-lt"/>
                <a:ea typeface="+mn-ea"/>
                <a:cs typeface="+mn-cs"/>
              </a:rPr>
              <a:t/>
            </a:r>
            <a:br>
              <a:rPr lang="sv-SE" sz="1200" kern="1200" dirty="0" smtClean="0">
                <a:solidFill>
                  <a:schemeClr val="tx1"/>
                </a:solidFill>
                <a:effectLst/>
                <a:latin typeface="+mn-lt"/>
                <a:ea typeface="+mn-ea"/>
                <a:cs typeface="+mn-cs"/>
              </a:rPr>
            </a:br>
            <a:r>
              <a:rPr lang="sv-SE" sz="1200" kern="1200" dirty="0" smtClean="0">
                <a:solidFill>
                  <a:schemeClr val="tx1"/>
                </a:solidFill>
                <a:effectLst/>
                <a:latin typeface="+mn-lt"/>
                <a:ea typeface="+mn-ea"/>
                <a:cs typeface="+mn-cs"/>
              </a:rPr>
              <a:t>När skapades sidan, är länkarna gamla? När du klickar på länkarna kommer du till sidor som inte finns då?</a:t>
            </a:r>
          </a:p>
          <a:p>
            <a:r>
              <a:rPr lang="sv-SE" sz="1200" b="1" kern="1200" dirty="0" smtClean="0">
                <a:solidFill>
                  <a:schemeClr val="tx1"/>
                </a:solidFill>
                <a:effectLst/>
                <a:latin typeface="+mn-lt"/>
                <a:ea typeface="+mn-ea"/>
                <a:cs typeface="+mn-cs"/>
              </a:rPr>
              <a:t>Vad?</a:t>
            </a:r>
            <a:r>
              <a:rPr lang="sv-SE" sz="1200" kern="1200" dirty="0" smtClean="0">
                <a:solidFill>
                  <a:schemeClr val="tx1"/>
                </a:solidFill>
                <a:effectLst/>
                <a:latin typeface="+mn-lt"/>
                <a:ea typeface="+mn-ea"/>
                <a:cs typeface="+mn-cs"/>
              </a:rPr>
              <a:t/>
            </a:r>
            <a:br>
              <a:rPr lang="sv-SE" sz="1200" kern="1200" dirty="0" smtClean="0">
                <a:solidFill>
                  <a:schemeClr val="tx1"/>
                </a:solidFill>
                <a:effectLst/>
                <a:latin typeface="+mn-lt"/>
                <a:ea typeface="+mn-ea"/>
                <a:cs typeface="+mn-cs"/>
              </a:rPr>
            </a:br>
            <a:r>
              <a:rPr lang="sv-SE" sz="1200" kern="1200" dirty="0" smtClean="0">
                <a:solidFill>
                  <a:schemeClr val="tx1"/>
                </a:solidFill>
                <a:effectLst/>
                <a:latin typeface="+mn-lt"/>
                <a:ea typeface="+mn-ea"/>
                <a:cs typeface="+mn-cs"/>
              </a:rPr>
              <a:t>Vad står det på sidan egentligen? Är det någon som tycker något eller är det fakta?</a:t>
            </a:r>
          </a:p>
          <a:p>
            <a:r>
              <a:rPr lang="sv-SE" sz="1200" b="1" kern="1200" dirty="0" smtClean="0">
                <a:solidFill>
                  <a:schemeClr val="tx1"/>
                </a:solidFill>
                <a:effectLst/>
                <a:latin typeface="+mn-lt"/>
                <a:ea typeface="+mn-ea"/>
                <a:cs typeface="+mn-cs"/>
              </a:rPr>
              <a:t>Varför?</a:t>
            </a:r>
            <a:r>
              <a:rPr lang="sv-SE" sz="1200" kern="1200" dirty="0" smtClean="0">
                <a:solidFill>
                  <a:schemeClr val="tx1"/>
                </a:solidFill>
                <a:effectLst/>
                <a:latin typeface="+mn-lt"/>
                <a:ea typeface="+mn-ea"/>
                <a:cs typeface="+mn-cs"/>
              </a:rPr>
              <a:t/>
            </a:r>
            <a:br>
              <a:rPr lang="sv-SE" sz="1200" kern="1200" dirty="0" smtClean="0">
                <a:solidFill>
                  <a:schemeClr val="tx1"/>
                </a:solidFill>
                <a:effectLst/>
                <a:latin typeface="+mn-lt"/>
                <a:ea typeface="+mn-ea"/>
                <a:cs typeface="+mn-cs"/>
              </a:rPr>
            </a:br>
            <a:r>
              <a:rPr lang="sv-SE" sz="1200" kern="1200" dirty="0" smtClean="0">
                <a:solidFill>
                  <a:schemeClr val="tx1"/>
                </a:solidFill>
                <a:effectLst/>
                <a:latin typeface="+mn-lt"/>
                <a:ea typeface="+mn-ea"/>
                <a:cs typeface="+mn-cs"/>
              </a:rPr>
              <a:t>Varför har sidan skapats, är det för att du ska köpa något eller för att få dig att tycka något?</a:t>
            </a:r>
          </a:p>
          <a:p>
            <a:r>
              <a:rPr lang="sv-SE" sz="1200" b="1" kern="1200" dirty="0" smtClean="0">
                <a:solidFill>
                  <a:schemeClr val="tx1"/>
                </a:solidFill>
                <a:effectLst/>
                <a:latin typeface="+mn-lt"/>
                <a:ea typeface="+mn-ea"/>
                <a:cs typeface="+mn-cs"/>
              </a:rPr>
              <a:t>Vem?</a:t>
            </a:r>
            <a:r>
              <a:rPr lang="sv-SE" sz="1200" kern="1200" dirty="0" smtClean="0">
                <a:solidFill>
                  <a:schemeClr val="tx1"/>
                </a:solidFill>
                <a:effectLst/>
                <a:latin typeface="+mn-lt"/>
                <a:ea typeface="+mn-ea"/>
                <a:cs typeface="+mn-cs"/>
              </a:rPr>
              <a:t/>
            </a:r>
            <a:br>
              <a:rPr lang="sv-SE" sz="1200" kern="1200" dirty="0" smtClean="0">
                <a:solidFill>
                  <a:schemeClr val="tx1"/>
                </a:solidFill>
                <a:effectLst/>
                <a:latin typeface="+mn-lt"/>
                <a:ea typeface="+mn-ea"/>
                <a:cs typeface="+mn-cs"/>
              </a:rPr>
            </a:br>
            <a:r>
              <a:rPr lang="sv-SE" sz="1200" kern="1200" dirty="0" smtClean="0">
                <a:solidFill>
                  <a:schemeClr val="tx1"/>
                </a:solidFill>
                <a:effectLst/>
                <a:latin typeface="+mn-lt"/>
                <a:ea typeface="+mn-ea"/>
                <a:cs typeface="+mn-cs"/>
              </a:rPr>
              <a:t>Vem har skapat sidan, kan du se namn någonstans?</a:t>
            </a:r>
            <a:endParaRPr lang="sv-S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3B9F9D8-476C-4719-A224-EE4C7EE326D9}" type="slidenum">
              <a:rPr lang="sv-SE" smtClean="0"/>
              <a:t>5</a:t>
            </a:fld>
            <a:endParaRPr lang="sv-SE"/>
          </a:p>
        </p:txBody>
      </p:sp>
    </p:spTree>
    <p:extLst>
      <p:ext uri="{BB962C8B-B14F-4D97-AF65-F5344CB8AC3E}">
        <p14:creationId xmlns:p14="http://schemas.microsoft.com/office/powerpoint/2010/main" val="383969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v-SE" sz="1200" kern="1200" dirty="0" smtClean="0">
                <a:solidFill>
                  <a:schemeClr val="tx1"/>
                </a:solidFill>
                <a:effectLst/>
                <a:latin typeface="+mn-lt"/>
                <a:ea typeface="+mn-ea"/>
                <a:cs typeface="+mn-cs"/>
              </a:rPr>
              <a:t>UR Skola:</a:t>
            </a:r>
            <a:br>
              <a:rPr lang="sv-SE" sz="1200" kern="1200" dirty="0" smtClean="0">
                <a:solidFill>
                  <a:schemeClr val="tx1"/>
                </a:solidFill>
                <a:effectLst/>
                <a:latin typeface="+mn-lt"/>
                <a:ea typeface="+mn-ea"/>
                <a:cs typeface="+mn-cs"/>
              </a:rPr>
            </a:br>
            <a:r>
              <a:rPr lang="sv-SE" sz="1200" kern="1200" dirty="0" smtClean="0">
                <a:solidFill>
                  <a:schemeClr val="tx1"/>
                </a:solidFill>
                <a:effectLst/>
                <a:latin typeface="+mn-lt"/>
                <a:ea typeface="+mn-ea"/>
                <a:cs typeface="+mn-cs"/>
              </a:rPr>
              <a:t>Hur vet du det?</a:t>
            </a:r>
            <a:br>
              <a:rPr lang="sv-SE" sz="1200" kern="1200" dirty="0" smtClean="0">
                <a:solidFill>
                  <a:schemeClr val="tx1"/>
                </a:solidFill>
                <a:effectLst/>
                <a:latin typeface="+mn-lt"/>
                <a:ea typeface="+mn-ea"/>
                <a:cs typeface="+mn-cs"/>
              </a:rPr>
            </a:br>
            <a:r>
              <a:rPr lang="sv-SE" sz="1200" kern="1200" dirty="0" smtClean="0">
                <a:solidFill>
                  <a:schemeClr val="tx1"/>
                </a:solidFill>
                <a:effectLst/>
                <a:latin typeface="+mn-lt"/>
                <a:ea typeface="+mn-ea"/>
                <a:cs typeface="+mn-cs"/>
              </a:rPr>
              <a:t>Avsnitt: ”Så googlar du”</a:t>
            </a:r>
            <a:br>
              <a:rPr lang="sv-SE" sz="1200" kern="1200" dirty="0" smtClean="0">
                <a:solidFill>
                  <a:schemeClr val="tx1"/>
                </a:solidFill>
                <a:effectLst/>
                <a:latin typeface="+mn-lt"/>
                <a:ea typeface="+mn-ea"/>
                <a:cs typeface="+mn-cs"/>
              </a:rPr>
            </a:br>
            <a:r>
              <a:rPr lang="sv-SE" sz="1200" u="sng" kern="1200" dirty="0" smtClean="0">
                <a:solidFill>
                  <a:schemeClr val="tx1"/>
                </a:solidFill>
                <a:effectLst/>
                <a:latin typeface="+mn-lt"/>
                <a:ea typeface="+mn-ea"/>
                <a:cs typeface="+mn-cs"/>
                <a:hlinkClick r:id="rId3"/>
              </a:rPr>
              <a:t>https://goo.gl/oFPTPW</a:t>
            </a:r>
            <a:endParaRPr lang="sv-SE"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sv-SE"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sv-SE" sz="1200" kern="1200" dirty="0" smtClean="0">
                <a:solidFill>
                  <a:schemeClr val="tx1"/>
                </a:solidFill>
                <a:effectLst/>
                <a:latin typeface="+mn-lt"/>
                <a:ea typeface="+mn-ea"/>
                <a:cs typeface="+mn-cs"/>
              </a:rPr>
              <a:t>Är detta något ni vill arbeta mer med? Lägg då in en extra lektion där eleverna får i uppdrag att söka på samma sak. Undersök sedan tillsammans om de fått samma resultat.</a:t>
            </a:r>
          </a:p>
        </p:txBody>
      </p:sp>
      <p:sp>
        <p:nvSpPr>
          <p:cNvPr id="4" name="Platshållare för bildnummer 3"/>
          <p:cNvSpPr>
            <a:spLocks noGrp="1"/>
          </p:cNvSpPr>
          <p:nvPr>
            <p:ph type="sldNum" sz="quarter" idx="10"/>
          </p:nvPr>
        </p:nvSpPr>
        <p:spPr/>
        <p:txBody>
          <a:bodyPr/>
          <a:lstStyle/>
          <a:p>
            <a:fld id="{6C73174F-072C-6D4F-81B6-DA18CAF782FC}" type="slidenum">
              <a:rPr lang="sv-SE" smtClean="0"/>
              <a:t>6</a:t>
            </a:fld>
            <a:endParaRPr lang="sv-SE"/>
          </a:p>
        </p:txBody>
      </p:sp>
    </p:spTree>
    <p:extLst>
      <p:ext uri="{BB962C8B-B14F-4D97-AF65-F5344CB8AC3E}">
        <p14:creationId xmlns:p14="http://schemas.microsoft.com/office/powerpoint/2010/main" val="1671410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1524000" y="1122363"/>
            <a:ext cx="9144000" cy="2387600"/>
          </a:xfrm>
        </p:spPr>
        <p:txBody>
          <a:bodyPr anchor="b"/>
          <a:lstStyle>
            <a:lvl1pPr algn="ctr">
              <a:defRPr sz="6000"/>
            </a:lvl1pPr>
          </a:lstStyle>
          <a:p>
            <a:r>
              <a:rPr lang="sv-SE" smtClean="0"/>
              <a:t>Klicka här för att ändra formatet för bakgrundsrubriken</a:t>
            </a:r>
            <a:endParaRPr lang="sv-SE"/>
          </a:p>
        </p:txBody>
      </p:sp>
      <p:sp>
        <p:nvSpPr>
          <p:cNvPr id="3" name="Underrubri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smtClean="0"/>
              <a:t>Klicka här för att ändra format på underrubrik i bakgrunden</a:t>
            </a:r>
            <a:endParaRPr lang="sv-SE"/>
          </a:p>
        </p:txBody>
      </p:sp>
      <p:sp>
        <p:nvSpPr>
          <p:cNvPr id="4" name="Platshållare för datum 3"/>
          <p:cNvSpPr>
            <a:spLocks noGrp="1"/>
          </p:cNvSpPr>
          <p:nvPr>
            <p:ph type="dt" sz="half" idx="10"/>
          </p:nvPr>
        </p:nvSpPr>
        <p:spPr/>
        <p:txBody>
          <a:bodyPr/>
          <a:lstStyle/>
          <a:p>
            <a:fld id="{2D3BE596-3641-5A4D-AADB-77100F7CC9B9}" type="datetimeFigureOut">
              <a:rPr lang="sv-SE" smtClean="0"/>
              <a:t>2017-12-11</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E84996B4-E985-9340-95DF-D460D53D53DD}" type="slidenum">
              <a:rPr lang="sv-SE" smtClean="0"/>
              <a:t>‹Nr.›</a:t>
            </a:fld>
            <a:endParaRPr lang="sv-SE"/>
          </a:p>
        </p:txBody>
      </p:sp>
    </p:spTree>
    <p:extLst>
      <p:ext uri="{BB962C8B-B14F-4D97-AF65-F5344CB8AC3E}">
        <p14:creationId xmlns:p14="http://schemas.microsoft.com/office/powerpoint/2010/main" val="1502955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formatet för bakgrundsrubriken</a:t>
            </a:r>
            <a:endParaRPr lang="sv-SE"/>
          </a:p>
        </p:txBody>
      </p:sp>
      <p:sp>
        <p:nvSpPr>
          <p:cNvPr id="3" name="Platshållare för lodrät text 2"/>
          <p:cNvSpPr>
            <a:spLocks noGrp="1"/>
          </p:cNvSpPr>
          <p:nvPr>
            <p:ph type="body" orient="vert" idx="1"/>
          </p:nvPr>
        </p:nvSpPr>
        <p:spPr/>
        <p:txBody>
          <a:bodyPr vert="eaVert"/>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datum 3"/>
          <p:cNvSpPr>
            <a:spLocks noGrp="1"/>
          </p:cNvSpPr>
          <p:nvPr>
            <p:ph type="dt" sz="half" idx="10"/>
          </p:nvPr>
        </p:nvSpPr>
        <p:spPr/>
        <p:txBody>
          <a:bodyPr/>
          <a:lstStyle/>
          <a:p>
            <a:fld id="{2D3BE596-3641-5A4D-AADB-77100F7CC9B9}" type="datetimeFigureOut">
              <a:rPr lang="sv-SE" smtClean="0"/>
              <a:t>2017-12-11</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E84996B4-E985-9340-95DF-D460D53D53DD}" type="slidenum">
              <a:rPr lang="sv-SE" smtClean="0"/>
              <a:t>‹Nr.›</a:t>
            </a:fld>
            <a:endParaRPr lang="sv-SE"/>
          </a:p>
        </p:txBody>
      </p:sp>
    </p:spTree>
    <p:extLst>
      <p:ext uri="{BB962C8B-B14F-4D97-AF65-F5344CB8AC3E}">
        <p14:creationId xmlns:p14="http://schemas.microsoft.com/office/powerpoint/2010/main" val="577382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p:cNvSpPr>
            <a:spLocks noGrp="1"/>
          </p:cNvSpPr>
          <p:nvPr>
            <p:ph type="title" orient="vert"/>
          </p:nvPr>
        </p:nvSpPr>
        <p:spPr>
          <a:xfrm>
            <a:off x="8724900" y="365125"/>
            <a:ext cx="2628900" cy="5811838"/>
          </a:xfrm>
        </p:spPr>
        <p:txBody>
          <a:bodyPr vert="eaVert"/>
          <a:lstStyle/>
          <a:p>
            <a:r>
              <a:rPr lang="sv-SE" smtClean="0"/>
              <a:t>Klicka här för att ändra formatet för bakgrundsrubriken</a:t>
            </a:r>
            <a:endParaRPr lang="sv-SE"/>
          </a:p>
        </p:txBody>
      </p:sp>
      <p:sp>
        <p:nvSpPr>
          <p:cNvPr id="3" name="Platshållare för lodrät text 2"/>
          <p:cNvSpPr>
            <a:spLocks noGrp="1"/>
          </p:cNvSpPr>
          <p:nvPr>
            <p:ph type="body" orient="vert" idx="1"/>
          </p:nvPr>
        </p:nvSpPr>
        <p:spPr>
          <a:xfrm>
            <a:off x="838200" y="365125"/>
            <a:ext cx="7734300" cy="5811838"/>
          </a:xfrm>
        </p:spPr>
        <p:txBody>
          <a:bodyPr vert="eaVert"/>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datum 3"/>
          <p:cNvSpPr>
            <a:spLocks noGrp="1"/>
          </p:cNvSpPr>
          <p:nvPr>
            <p:ph type="dt" sz="half" idx="10"/>
          </p:nvPr>
        </p:nvSpPr>
        <p:spPr/>
        <p:txBody>
          <a:bodyPr/>
          <a:lstStyle/>
          <a:p>
            <a:fld id="{2D3BE596-3641-5A4D-AADB-77100F7CC9B9}" type="datetimeFigureOut">
              <a:rPr lang="sv-SE" smtClean="0"/>
              <a:t>2017-12-11</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E84996B4-E985-9340-95DF-D460D53D53DD}" type="slidenum">
              <a:rPr lang="sv-SE" smtClean="0"/>
              <a:t>‹Nr.›</a:t>
            </a:fld>
            <a:endParaRPr lang="sv-SE"/>
          </a:p>
        </p:txBody>
      </p:sp>
    </p:spTree>
    <p:extLst>
      <p:ext uri="{BB962C8B-B14F-4D97-AF65-F5344CB8AC3E}">
        <p14:creationId xmlns:p14="http://schemas.microsoft.com/office/powerpoint/2010/main" val="1738661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formatet för bakgrundsrubriken</a:t>
            </a:r>
            <a:endParaRPr lang="sv-SE"/>
          </a:p>
        </p:txBody>
      </p:sp>
      <p:sp>
        <p:nvSpPr>
          <p:cNvPr id="3" name="Platshållare för innehåll 2"/>
          <p:cNvSpPr>
            <a:spLocks noGrp="1"/>
          </p:cNvSpPr>
          <p:nvPr>
            <p:ph idx="1"/>
          </p:nvPr>
        </p:nvSpPr>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datum 3"/>
          <p:cNvSpPr>
            <a:spLocks noGrp="1"/>
          </p:cNvSpPr>
          <p:nvPr>
            <p:ph type="dt" sz="half" idx="10"/>
          </p:nvPr>
        </p:nvSpPr>
        <p:spPr/>
        <p:txBody>
          <a:bodyPr/>
          <a:lstStyle/>
          <a:p>
            <a:fld id="{2D3BE596-3641-5A4D-AADB-77100F7CC9B9}" type="datetimeFigureOut">
              <a:rPr lang="sv-SE" smtClean="0"/>
              <a:t>2017-12-11</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E84996B4-E985-9340-95DF-D460D53D53DD}" type="slidenum">
              <a:rPr lang="sv-SE" smtClean="0"/>
              <a:t>‹Nr.›</a:t>
            </a:fld>
            <a:endParaRPr lang="sv-SE"/>
          </a:p>
        </p:txBody>
      </p:sp>
    </p:spTree>
    <p:extLst>
      <p:ext uri="{BB962C8B-B14F-4D97-AF65-F5344CB8AC3E}">
        <p14:creationId xmlns:p14="http://schemas.microsoft.com/office/powerpoint/2010/main" val="1478399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p:cNvSpPr>
            <a:spLocks noGrp="1"/>
          </p:cNvSpPr>
          <p:nvPr>
            <p:ph type="title"/>
          </p:nvPr>
        </p:nvSpPr>
        <p:spPr>
          <a:xfrm>
            <a:off x="831850" y="1709738"/>
            <a:ext cx="10515600" cy="2852737"/>
          </a:xfrm>
        </p:spPr>
        <p:txBody>
          <a:bodyPr anchor="b"/>
          <a:lstStyle>
            <a:lvl1pPr>
              <a:defRPr sz="6000"/>
            </a:lvl1pPr>
          </a:lstStyle>
          <a:p>
            <a:r>
              <a:rPr lang="sv-SE" smtClean="0"/>
              <a:t>Klicka här för att ändra formatet för bakgrundsrubriken</a:t>
            </a:r>
            <a:endParaRPr lang="sv-SE"/>
          </a:p>
        </p:txBody>
      </p:sp>
      <p:sp>
        <p:nvSpPr>
          <p:cNvPr id="3" name="Platshållare för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smtClean="0"/>
              <a:t>Klicka här för att ändra format på bakgrundstexten</a:t>
            </a:r>
          </a:p>
        </p:txBody>
      </p:sp>
      <p:sp>
        <p:nvSpPr>
          <p:cNvPr id="4" name="Platshållare för datum 3"/>
          <p:cNvSpPr>
            <a:spLocks noGrp="1"/>
          </p:cNvSpPr>
          <p:nvPr>
            <p:ph type="dt" sz="half" idx="10"/>
          </p:nvPr>
        </p:nvSpPr>
        <p:spPr/>
        <p:txBody>
          <a:bodyPr/>
          <a:lstStyle/>
          <a:p>
            <a:fld id="{2D3BE596-3641-5A4D-AADB-77100F7CC9B9}" type="datetimeFigureOut">
              <a:rPr lang="sv-SE" smtClean="0"/>
              <a:t>2017-12-11</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E84996B4-E985-9340-95DF-D460D53D53DD}" type="slidenum">
              <a:rPr lang="sv-SE" smtClean="0"/>
              <a:t>‹Nr.›</a:t>
            </a:fld>
            <a:endParaRPr lang="sv-SE"/>
          </a:p>
        </p:txBody>
      </p:sp>
    </p:spTree>
    <p:extLst>
      <p:ext uri="{BB962C8B-B14F-4D97-AF65-F5344CB8AC3E}">
        <p14:creationId xmlns:p14="http://schemas.microsoft.com/office/powerpoint/2010/main" val="106626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formatet för bakgrundsrubriken</a:t>
            </a:r>
            <a:endParaRPr lang="sv-SE"/>
          </a:p>
        </p:txBody>
      </p:sp>
      <p:sp>
        <p:nvSpPr>
          <p:cNvPr id="3" name="Platshållare för innehåll 2"/>
          <p:cNvSpPr>
            <a:spLocks noGrp="1"/>
          </p:cNvSpPr>
          <p:nvPr>
            <p:ph sz="half" idx="1"/>
          </p:nvPr>
        </p:nvSpPr>
        <p:spPr>
          <a:xfrm>
            <a:off x="838200" y="1825625"/>
            <a:ext cx="5181600" cy="4351338"/>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innehåll 3"/>
          <p:cNvSpPr>
            <a:spLocks noGrp="1"/>
          </p:cNvSpPr>
          <p:nvPr>
            <p:ph sz="half" idx="2"/>
          </p:nvPr>
        </p:nvSpPr>
        <p:spPr>
          <a:xfrm>
            <a:off x="6172200" y="1825625"/>
            <a:ext cx="5181600" cy="4351338"/>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5" name="Platshållare för datum 4"/>
          <p:cNvSpPr>
            <a:spLocks noGrp="1"/>
          </p:cNvSpPr>
          <p:nvPr>
            <p:ph type="dt" sz="half" idx="10"/>
          </p:nvPr>
        </p:nvSpPr>
        <p:spPr/>
        <p:txBody>
          <a:bodyPr/>
          <a:lstStyle/>
          <a:p>
            <a:fld id="{2D3BE596-3641-5A4D-AADB-77100F7CC9B9}" type="datetimeFigureOut">
              <a:rPr lang="sv-SE" smtClean="0"/>
              <a:t>2017-12-11</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E84996B4-E985-9340-95DF-D460D53D53DD}" type="slidenum">
              <a:rPr lang="sv-SE" smtClean="0"/>
              <a:t>‹Nr.›</a:t>
            </a:fld>
            <a:endParaRPr lang="sv-SE"/>
          </a:p>
        </p:txBody>
      </p:sp>
    </p:spTree>
    <p:extLst>
      <p:ext uri="{BB962C8B-B14F-4D97-AF65-F5344CB8AC3E}">
        <p14:creationId xmlns:p14="http://schemas.microsoft.com/office/powerpoint/2010/main" val="210285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p:cNvSpPr>
            <a:spLocks noGrp="1"/>
          </p:cNvSpPr>
          <p:nvPr>
            <p:ph type="title"/>
          </p:nvPr>
        </p:nvSpPr>
        <p:spPr>
          <a:xfrm>
            <a:off x="839788" y="365125"/>
            <a:ext cx="10515600" cy="1325563"/>
          </a:xfrm>
        </p:spPr>
        <p:txBody>
          <a:bodyPr/>
          <a:lstStyle/>
          <a:p>
            <a:r>
              <a:rPr lang="sv-SE" smtClean="0"/>
              <a:t>Klicka här för att ändra formatet för bakgrundsrubriken</a:t>
            </a:r>
            <a:endParaRPr lang="sv-SE"/>
          </a:p>
        </p:txBody>
      </p:sp>
      <p:sp>
        <p:nvSpPr>
          <p:cNvPr id="3" name="Platshållare för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Klicka här för att ändra format på bakgrundstexten</a:t>
            </a:r>
          </a:p>
        </p:txBody>
      </p:sp>
      <p:sp>
        <p:nvSpPr>
          <p:cNvPr id="4" name="Platshållare för innehåll 3"/>
          <p:cNvSpPr>
            <a:spLocks noGrp="1"/>
          </p:cNvSpPr>
          <p:nvPr>
            <p:ph sz="half" idx="2"/>
          </p:nvPr>
        </p:nvSpPr>
        <p:spPr>
          <a:xfrm>
            <a:off x="839788" y="2505075"/>
            <a:ext cx="5157787" cy="3684588"/>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5" name="Platshållare för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Klicka här för att ändra format på bakgrundstexten</a:t>
            </a:r>
          </a:p>
        </p:txBody>
      </p:sp>
      <p:sp>
        <p:nvSpPr>
          <p:cNvPr id="6" name="Platshållare för innehåll 5"/>
          <p:cNvSpPr>
            <a:spLocks noGrp="1"/>
          </p:cNvSpPr>
          <p:nvPr>
            <p:ph sz="quarter" idx="4"/>
          </p:nvPr>
        </p:nvSpPr>
        <p:spPr>
          <a:xfrm>
            <a:off x="6172200" y="2505075"/>
            <a:ext cx="5183188" cy="3684588"/>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7" name="Platshållare för datum 6"/>
          <p:cNvSpPr>
            <a:spLocks noGrp="1"/>
          </p:cNvSpPr>
          <p:nvPr>
            <p:ph type="dt" sz="half" idx="10"/>
          </p:nvPr>
        </p:nvSpPr>
        <p:spPr/>
        <p:txBody>
          <a:bodyPr/>
          <a:lstStyle/>
          <a:p>
            <a:fld id="{2D3BE596-3641-5A4D-AADB-77100F7CC9B9}" type="datetimeFigureOut">
              <a:rPr lang="sv-SE" smtClean="0"/>
              <a:t>2017-12-11</a:t>
            </a:fld>
            <a:endParaRPr lang="sv-SE"/>
          </a:p>
        </p:txBody>
      </p:sp>
      <p:sp>
        <p:nvSpPr>
          <p:cNvPr id="8" name="Platshållare för sidfot 7"/>
          <p:cNvSpPr>
            <a:spLocks noGrp="1"/>
          </p:cNvSpPr>
          <p:nvPr>
            <p:ph type="ftr" sz="quarter" idx="11"/>
          </p:nvPr>
        </p:nvSpPr>
        <p:spPr/>
        <p:txBody>
          <a:bodyPr/>
          <a:lstStyle/>
          <a:p>
            <a:endParaRPr lang="sv-SE"/>
          </a:p>
        </p:txBody>
      </p:sp>
      <p:sp>
        <p:nvSpPr>
          <p:cNvPr id="9" name="Platshållare för bildnummer 8"/>
          <p:cNvSpPr>
            <a:spLocks noGrp="1"/>
          </p:cNvSpPr>
          <p:nvPr>
            <p:ph type="sldNum" sz="quarter" idx="12"/>
          </p:nvPr>
        </p:nvSpPr>
        <p:spPr/>
        <p:txBody>
          <a:bodyPr/>
          <a:lstStyle/>
          <a:p>
            <a:fld id="{E84996B4-E985-9340-95DF-D460D53D53DD}" type="slidenum">
              <a:rPr lang="sv-SE" smtClean="0"/>
              <a:t>‹Nr.›</a:t>
            </a:fld>
            <a:endParaRPr lang="sv-SE"/>
          </a:p>
        </p:txBody>
      </p:sp>
    </p:spTree>
    <p:extLst>
      <p:ext uri="{BB962C8B-B14F-4D97-AF65-F5344CB8AC3E}">
        <p14:creationId xmlns:p14="http://schemas.microsoft.com/office/powerpoint/2010/main" val="1611120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formatet för bakgrundsrubriken</a:t>
            </a:r>
            <a:endParaRPr lang="sv-SE"/>
          </a:p>
        </p:txBody>
      </p:sp>
      <p:sp>
        <p:nvSpPr>
          <p:cNvPr id="3" name="Platshållare för datum 2"/>
          <p:cNvSpPr>
            <a:spLocks noGrp="1"/>
          </p:cNvSpPr>
          <p:nvPr>
            <p:ph type="dt" sz="half" idx="10"/>
          </p:nvPr>
        </p:nvSpPr>
        <p:spPr/>
        <p:txBody>
          <a:bodyPr/>
          <a:lstStyle/>
          <a:p>
            <a:fld id="{2D3BE596-3641-5A4D-AADB-77100F7CC9B9}" type="datetimeFigureOut">
              <a:rPr lang="sv-SE" smtClean="0"/>
              <a:t>2017-12-11</a:t>
            </a:fld>
            <a:endParaRPr lang="sv-SE"/>
          </a:p>
        </p:txBody>
      </p:sp>
      <p:sp>
        <p:nvSpPr>
          <p:cNvPr id="4" name="Platshållare för sidfot 3"/>
          <p:cNvSpPr>
            <a:spLocks noGrp="1"/>
          </p:cNvSpPr>
          <p:nvPr>
            <p:ph type="ftr" sz="quarter" idx="11"/>
          </p:nvPr>
        </p:nvSpPr>
        <p:spPr/>
        <p:txBody>
          <a:bodyPr/>
          <a:lstStyle/>
          <a:p>
            <a:endParaRPr lang="sv-SE"/>
          </a:p>
        </p:txBody>
      </p:sp>
      <p:sp>
        <p:nvSpPr>
          <p:cNvPr id="5" name="Platshållare för bildnummer 4"/>
          <p:cNvSpPr>
            <a:spLocks noGrp="1"/>
          </p:cNvSpPr>
          <p:nvPr>
            <p:ph type="sldNum" sz="quarter" idx="12"/>
          </p:nvPr>
        </p:nvSpPr>
        <p:spPr/>
        <p:txBody>
          <a:bodyPr/>
          <a:lstStyle/>
          <a:p>
            <a:fld id="{E84996B4-E985-9340-95DF-D460D53D53DD}" type="slidenum">
              <a:rPr lang="sv-SE" smtClean="0"/>
              <a:t>‹Nr.›</a:t>
            </a:fld>
            <a:endParaRPr lang="sv-SE"/>
          </a:p>
        </p:txBody>
      </p:sp>
    </p:spTree>
    <p:extLst>
      <p:ext uri="{BB962C8B-B14F-4D97-AF65-F5344CB8AC3E}">
        <p14:creationId xmlns:p14="http://schemas.microsoft.com/office/powerpoint/2010/main" val="472652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2D3BE596-3641-5A4D-AADB-77100F7CC9B9}" type="datetimeFigureOut">
              <a:rPr lang="sv-SE" smtClean="0"/>
              <a:t>2017-12-11</a:t>
            </a:fld>
            <a:endParaRPr lang="sv-SE"/>
          </a:p>
        </p:txBody>
      </p:sp>
      <p:sp>
        <p:nvSpPr>
          <p:cNvPr id="3" name="Platshållare för sidfot 2"/>
          <p:cNvSpPr>
            <a:spLocks noGrp="1"/>
          </p:cNvSpPr>
          <p:nvPr>
            <p:ph type="ftr" sz="quarter" idx="11"/>
          </p:nvPr>
        </p:nvSpPr>
        <p:spPr/>
        <p:txBody>
          <a:bodyPr/>
          <a:lstStyle/>
          <a:p>
            <a:endParaRPr lang="sv-SE"/>
          </a:p>
        </p:txBody>
      </p:sp>
      <p:sp>
        <p:nvSpPr>
          <p:cNvPr id="4" name="Platshållare för bildnummer 3"/>
          <p:cNvSpPr>
            <a:spLocks noGrp="1"/>
          </p:cNvSpPr>
          <p:nvPr>
            <p:ph type="sldNum" sz="quarter" idx="12"/>
          </p:nvPr>
        </p:nvSpPr>
        <p:spPr/>
        <p:txBody>
          <a:bodyPr/>
          <a:lstStyle/>
          <a:p>
            <a:fld id="{E84996B4-E985-9340-95DF-D460D53D53DD}" type="slidenum">
              <a:rPr lang="sv-SE" smtClean="0"/>
              <a:t>‹Nr.›</a:t>
            </a:fld>
            <a:endParaRPr lang="sv-SE"/>
          </a:p>
        </p:txBody>
      </p:sp>
    </p:spTree>
    <p:extLst>
      <p:ext uri="{BB962C8B-B14F-4D97-AF65-F5344CB8AC3E}">
        <p14:creationId xmlns:p14="http://schemas.microsoft.com/office/powerpoint/2010/main" val="33067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ehåll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839788" y="457200"/>
            <a:ext cx="3932237" cy="1600200"/>
          </a:xfrm>
        </p:spPr>
        <p:txBody>
          <a:bodyPr anchor="b"/>
          <a:lstStyle>
            <a:lvl1pPr>
              <a:defRPr sz="3200"/>
            </a:lvl1pPr>
          </a:lstStyle>
          <a:p>
            <a:r>
              <a:rPr lang="sv-SE" smtClean="0"/>
              <a:t>Klicka här för att ändra formatet för bakgrundsrubriken</a:t>
            </a:r>
            <a:endParaRPr lang="sv-SE"/>
          </a:p>
        </p:txBody>
      </p:sp>
      <p:sp>
        <p:nvSpPr>
          <p:cNvPr id="3" name="Platshållare för innehåll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smtClean="0"/>
              <a:t>Klicka här för att ändra format på bakgrundstexten</a:t>
            </a:r>
          </a:p>
        </p:txBody>
      </p:sp>
      <p:sp>
        <p:nvSpPr>
          <p:cNvPr id="5" name="Platshållare för datum 4"/>
          <p:cNvSpPr>
            <a:spLocks noGrp="1"/>
          </p:cNvSpPr>
          <p:nvPr>
            <p:ph type="dt" sz="half" idx="10"/>
          </p:nvPr>
        </p:nvSpPr>
        <p:spPr/>
        <p:txBody>
          <a:bodyPr/>
          <a:lstStyle/>
          <a:p>
            <a:fld id="{2D3BE596-3641-5A4D-AADB-77100F7CC9B9}" type="datetimeFigureOut">
              <a:rPr lang="sv-SE" smtClean="0"/>
              <a:t>2017-12-11</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E84996B4-E985-9340-95DF-D460D53D53DD}" type="slidenum">
              <a:rPr lang="sv-SE" smtClean="0"/>
              <a:t>‹Nr.›</a:t>
            </a:fld>
            <a:endParaRPr lang="sv-SE"/>
          </a:p>
        </p:txBody>
      </p:sp>
    </p:spTree>
    <p:extLst>
      <p:ext uri="{BB962C8B-B14F-4D97-AF65-F5344CB8AC3E}">
        <p14:creationId xmlns:p14="http://schemas.microsoft.com/office/powerpoint/2010/main" val="2113336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839788" y="457200"/>
            <a:ext cx="3932237" cy="1600200"/>
          </a:xfrm>
        </p:spPr>
        <p:txBody>
          <a:bodyPr anchor="b"/>
          <a:lstStyle>
            <a:lvl1pPr>
              <a:defRPr sz="3200"/>
            </a:lvl1pPr>
          </a:lstStyle>
          <a:p>
            <a:r>
              <a:rPr lang="sv-SE" smtClean="0"/>
              <a:t>Klicka här för att ändra formatet för bakgrundsrubriken</a:t>
            </a:r>
            <a:endParaRPr lang="sv-SE"/>
          </a:p>
        </p:txBody>
      </p:sp>
      <p:sp>
        <p:nvSpPr>
          <p:cNvPr id="3" name="Platshållare för bild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smtClean="0"/>
              <a:t>Klicka här för att ändra format på bakgrundstexten</a:t>
            </a:r>
          </a:p>
        </p:txBody>
      </p:sp>
      <p:sp>
        <p:nvSpPr>
          <p:cNvPr id="5" name="Platshållare för datum 4"/>
          <p:cNvSpPr>
            <a:spLocks noGrp="1"/>
          </p:cNvSpPr>
          <p:nvPr>
            <p:ph type="dt" sz="half" idx="10"/>
          </p:nvPr>
        </p:nvSpPr>
        <p:spPr/>
        <p:txBody>
          <a:bodyPr/>
          <a:lstStyle/>
          <a:p>
            <a:fld id="{2D3BE596-3641-5A4D-AADB-77100F7CC9B9}" type="datetimeFigureOut">
              <a:rPr lang="sv-SE" smtClean="0"/>
              <a:t>2017-12-11</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E84996B4-E985-9340-95DF-D460D53D53DD}" type="slidenum">
              <a:rPr lang="sv-SE" smtClean="0"/>
              <a:t>‹Nr.›</a:t>
            </a:fld>
            <a:endParaRPr lang="sv-SE"/>
          </a:p>
        </p:txBody>
      </p:sp>
    </p:spTree>
    <p:extLst>
      <p:ext uri="{BB962C8B-B14F-4D97-AF65-F5344CB8AC3E}">
        <p14:creationId xmlns:p14="http://schemas.microsoft.com/office/powerpoint/2010/main" val="1621475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6AB2C4"/>
        </a:solidFill>
        <a:effectLst/>
      </p:bgPr>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smtClean="0"/>
              <a:t>Klicka här för att ändra formatet för bakgrundsrubriken</a:t>
            </a:r>
            <a:endParaRPr lang="sv-SE"/>
          </a:p>
        </p:txBody>
      </p:sp>
      <p:sp>
        <p:nvSpPr>
          <p:cNvPr id="3" name="Platshållare för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3BE596-3641-5A4D-AADB-77100F7CC9B9}" type="datetimeFigureOut">
              <a:rPr lang="sv-SE" smtClean="0"/>
              <a:t>2017-12-11</a:t>
            </a:fld>
            <a:endParaRPr lang="sv-SE"/>
          </a:p>
        </p:txBody>
      </p:sp>
      <p:sp>
        <p:nvSpPr>
          <p:cNvPr id="5" name="Platshållare för sidfo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996B4-E985-9340-95DF-D460D53D53DD}" type="slidenum">
              <a:rPr lang="sv-SE" smtClean="0"/>
              <a:t>‹Nr.›</a:t>
            </a:fld>
            <a:endParaRPr lang="sv-SE"/>
          </a:p>
        </p:txBody>
      </p:sp>
    </p:spTree>
    <p:extLst>
      <p:ext uri="{BB962C8B-B14F-4D97-AF65-F5344CB8AC3E}">
        <p14:creationId xmlns:p14="http://schemas.microsoft.com/office/powerpoint/2010/main" val="7252021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tiff"/><Relationship Id="rId6" Type="http://schemas.openxmlformats.org/officeDocument/2006/relationships/image" Target="../media/image5.tiff"/><Relationship Id="rId7" Type="http://schemas.openxmlformats.org/officeDocument/2006/relationships/image" Target="../media/image6.tiff"/><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9.tiff"/><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524000" y="4257449"/>
            <a:ext cx="9144000" cy="1006249"/>
          </a:xfrm>
        </p:spPr>
        <p:txBody>
          <a:bodyPr>
            <a:normAutofit/>
          </a:bodyPr>
          <a:lstStyle/>
          <a:p>
            <a:r>
              <a:rPr lang="en-US" sz="4400" dirty="0" err="1" smtClean="0">
                <a:solidFill>
                  <a:schemeClr val="bg1"/>
                </a:solidFill>
                <a:latin typeface="Open Sans" charset="0"/>
                <a:ea typeface="Open Sans" charset="0"/>
                <a:cs typeface="Open Sans" charset="0"/>
              </a:rPr>
              <a:t>Roligt</a:t>
            </a:r>
            <a:r>
              <a:rPr lang="en-US" sz="4400" dirty="0" smtClean="0">
                <a:solidFill>
                  <a:schemeClr val="bg1"/>
                </a:solidFill>
                <a:latin typeface="Open Sans" charset="0"/>
                <a:ea typeface="Open Sans" charset="0"/>
                <a:cs typeface="Open Sans" charset="0"/>
              </a:rPr>
              <a:t> </a:t>
            </a:r>
            <a:r>
              <a:rPr lang="en-US" sz="4400" dirty="0" err="1" smtClean="0">
                <a:solidFill>
                  <a:schemeClr val="bg1"/>
                </a:solidFill>
                <a:latin typeface="Open Sans" charset="0"/>
                <a:ea typeface="Open Sans" charset="0"/>
                <a:cs typeface="Open Sans" charset="0"/>
              </a:rPr>
              <a:t>lärande</a:t>
            </a:r>
            <a:r>
              <a:rPr lang="en-US" sz="4400" dirty="0" smtClean="0">
                <a:solidFill>
                  <a:schemeClr val="bg1"/>
                </a:solidFill>
                <a:latin typeface="Open Sans" charset="0"/>
                <a:ea typeface="Open Sans" charset="0"/>
                <a:cs typeface="Open Sans" charset="0"/>
              </a:rPr>
              <a:t>!</a:t>
            </a:r>
            <a:endParaRPr lang="en-US" sz="4400" dirty="0">
              <a:solidFill>
                <a:schemeClr val="bg1"/>
              </a:solidFill>
              <a:latin typeface="Open Sans" charset="0"/>
              <a:ea typeface="Open Sans" charset="0"/>
              <a:cs typeface="Open Sans" charset="0"/>
            </a:endParaRPr>
          </a:p>
        </p:txBody>
      </p:sp>
      <p:pic>
        <p:nvPicPr>
          <p:cNvPr id="4" name="Bildobjekt 3"/>
          <p:cNvPicPr>
            <a:picLocks noChangeAspect="1"/>
          </p:cNvPicPr>
          <p:nvPr/>
        </p:nvPicPr>
        <p:blipFill>
          <a:blip r:embed="rId3"/>
          <a:stretch>
            <a:fillRect/>
          </a:stretch>
        </p:blipFill>
        <p:spPr>
          <a:xfrm>
            <a:off x="2057400" y="1316562"/>
            <a:ext cx="8077200" cy="2940887"/>
          </a:xfrm>
          <a:prstGeom prst="rect">
            <a:avLst/>
          </a:prstGeom>
        </p:spPr>
      </p:pic>
    </p:spTree>
    <p:extLst>
      <p:ext uri="{BB962C8B-B14F-4D97-AF65-F5344CB8AC3E}">
        <p14:creationId xmlns:p14="http://schemas.microsoft.com/office/powerpoint/2010/main" val="4375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p:cNvPicPr>
            <a:picLocks noChangeAspect="1"/>
          </p:cNvPicPr>
          <p:nvPr/>
        </p:nvPicPr>
        <p:blipFill>
          <a:blip r:embed="rId3"/>
          <a:stretch>
            <a:fillRect/>
          </a:stretch>
        </p:blipFill>
        <p:spPr>
          <a:xfrm>
            <a:off x="0" y="2281233"/>
            <a:ext cx="12192000" cy="4576767"/>
          </a:xfrm>
          <a:prstGeom prst="rect">
            <a:avLst/>
          </a:prstGeom>
        </p:spPr>
      </p:pic>
      <p:sp>
        <p:nvSpPr>
          <p:cNvPr id="2" name="Title 1"/>
          <p:cNvSpPr>
            <a:spLocks noGrp="1"/>
          </p:cNvSpPr>
          <p:nvPr>
            <p:ph type="title"/>
          </p:nvPr>
        </p:nvSpPr>
        <p:spPr/>
        <p:txBody>
          <a:bodyPr/>
          <a:lstStyle/>
          <a:p>
            <a:r>
              <a:rPr lang="en-US" dirty="0" err="1" smtClean="0">
                <a:solidFill>
                  <a:schemeClr val="bg1"/>
                </a:solidFill>
                <a:latin typeface="Open Sans" charset="0"/>
                <a:ea typeface="Open Sans" charset="0"/>
                <a:cs typeface="Open Sans" charset="0"/>
              </a:rPr>
              <a:t>Vad</a:t>
            </a:r>
            <a:r>
              <a:rPr lang="en-US" dirty="0" smtClean="0">
                <a:solidFill>
                  <a:schemeClr val="bg1"/>
                </a:solidFill>
                <a:latin typeface="Open Sans" charset="0"/>
                <a:ea typeface="Open Sans" charset="0"/>
                <a:cs typeface="Open Sans" charset="0"/>
              </a:rPr>
              <a:t> </a:t>
            </a:r>
            <a:r>
              <a:rPr lang="en-US" dirty="0" err="1" smtClean="0">
                <a:solidFill>
                  <a:schemeClr val="bg1"/>
                </a:solidFill>
                <a:latin typeface="Open Sans" charset="0"/>
                <a:ea typeface="Open Sans" charset="0"/>
                <a:cs typeface="Open Sans" charset="0"/>
              </a:rPr>
              <a:t>är</a:t>
            </a:r>
            <a:r>
              <a:rPr lang="en-US" dirty="0" smtClean="0">
                <a:solidFill>
                  <a:schemeClr val="bg1"/>
                </a:solidFill>
                <a:latin typeface="Open Sans" charset="0"/>
                <a:ea typeface="Open Sans" charset="0"/>
                <a:cs typeface="Open Sans" charset="0"/>
              </a:rPr>
              <a:t> </a:t>
            </a:r>
            <a:r>
              <a:rPr lang="en-US" dirty="0" err="1" smtClean="0">
                <a:solidFill>
                  <a:schemeClr val="bg1"/>
                </a:solidFill>
                <a:latin typeface="Open Sans" charset="0"/>
                <a:ea typeface="Open Sans" charset="0"/>
                <a:cs typeface="Open Sans" charset="0"/>
              </a:rPr>
              <a:t>en</a:t>
            </a:r>
            <a:r>
              <a:rPr lang="en-US" dirty="0" smtClean="0">
                <a:solidFill>
                  <a:schemeClr val="bg1"/>
                </a:solidFill>
                <a:latin typeface="Open Sans" charset="0"/>
                <a:ea typeface="Open Sans" charset="0"/>
                <a:cs typeface="Open Sans" charset="0"/>
              </a:rPr>
              <a:t> </a:t>
            </a:r>
            <a:r>
              <a:rPr lang="en-US" dirty="0" err="1" smtClean="0">
                <a:solidFill>
                  <a:schemeClr val="bg1"/>
                </a:solidFill>
                <a:latin typeface="Open Sans" charset="0"/>
                <a:ea typeface="Open Sans" charset="0"/>
                <a:cs typeface="Open Sans" charset="0"/>
              </a:rPr>
              <a:t>sökmotor</a:t>
            </a:r>
            <a:r>
              <a:rPr lang="en-US" dirty="0" smtClean="0">
                <a:solidFill>
                  <a:schemeClr val="bg1"/>
                </a:solidFill>
                <a:latin typeface="Open Sans" charset="0"/>
                <a:ea typeface="Open Sans" charset="0"/>
                <a:cs typeface="Open Sans" charset="0"/>
              </a:rPr>
              <a:t>?</a:t>
            </a:r>
            <a:endParaRPr lang="en-US" dirty="0">
              <a:solidFill>
                <a:schemeClr val="bg1"/>
              </a:solidFill>
              <a:latin typeface="Open Sans" charset="0"/>
              <a:ea typeface="Open Sans" charset="0"/>
              <a:cs typeface="Open Sans" charset="0"/>
            </a:endParaRPr>
          </a:p>
        </p:txBody>
      </p:sp>
      <p:pic>
        <p:nvPicPr>
          <p:cNvPr id="6" name="Bildobjekt 5"/>
          <p:cNvPicPr>
            <a:picLocks noChangeAspect="1"/>
          </p:cNvPicPr>
          <p:nvPr/>
        </p:nvPicPr>
        <p:blipFill>
          <a:blip r:embed="rId4"/>
          <a:stretch>
            <a:fillRect/>
          </a:stretch>
        </p:blipFill>
        <p:spPr>
          <a:xfrm>
            <a:off x="9834336" y="365125"/>
            <a:ext cx="1965779" cy="714210"/>
          </a:xfrm>
          <a:prstGeom prst="rect">
            <a:avLst/>
          </a:prstGeom>
        </p:spPr>
      </p:pic>
      <p:pic>
        <p:nvPicPr>
          <p:cNvPr id="8" name="Bildobjekt 7"/>
          <p:cNvPicPr>
            <a:picLocks noChangeAspect="1"/>
          </p:cNvPicPr>
          <p:nvPr/>
        </p:nvPicPr>
        <p:blipFill>
          <a:blip r:embed="rId5"/>
          <a:stretch>
            <a:fillRect/>
          </a:stretch>
        </p:blipFill>
        <p:spPr>
          <a:xfrm>
            <a:off x="838200" y="1690688"/>
            <a:ext cx="3450936" cy="1725468"/>
          </a:xfrm>
          <a:prstGeom prst="rect">
            <a:avLst/>
          </a:prstGeom>
        </p:spPr>
      </p:pic>
      <p:pic>
        <p:nvPicPr>
          <p:cNvPr id="9" name="Bildobjekt 8"/>
          <p:cNvPicPr>
            <a:picLocks noChangeAspect="1"/>
          </p:cNvPicPr>
          <p:nvPr/>
        </p:nvPicPr>
        <p:blipFill>
          <a:blip r:embed="rId6"/>
          <a:stretch>
            <a:fillRect/>
          </a:stretch>
        </p:blipFill>
        <p:spPr>
          <a:xfrm>
            <a:off x="7208028" y="1690688"/>
            <a:ext cx="3233830" cy="1253740"/>
          </a:xfrm>
          <a:prstGeom prst="rect">
            <a:avLst/>
          </a:prstGeom>
        </p:spPr>
      </p:pic>
      <p:pic>
        <p:nvPicPr>
          <p:cNvPr id="10" name="Bildobjekt 9"/>
          <p:cNvPicPr>
            <a:picLocks noChangeAspect="1"/>
          </p:cNvPicPr>
          <p:nvPr/>
        </p:nvPicPr>
        <p:blipFill>
          <a:blip r:embed="rId7"/>
          <a:stretch>
            <a:fillRect/>
          </a:stretch>
        </p:blipFill>
        <p:spPr>
          <a:xfrm>
            <a:off x="3696357" y="2503856"/>
            <a:ext cx="4799286" cy="2399643"/>
          </a:xfrm>
          <a:prstGeom prst="rect">
            <a:avLst/>
          </a:prstGeom>
        </p:spPr>
      </p:pic>
    </p:spTree>
    <p:extLst>
      <p:ext uri="{BB962C8B-B14F-4D97-AF65-F5344CB8AC3E}">
        <p14:creationId xmlns:p14="http://schemas.microsoft.com/office/powerpoint/2010/main" val="1776327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objekt 2"/>
          <p:cNvPicPr>
            <a:picLocks noChangeAspect="1"/>
          </p:cNvPicPr>
          <p:nvPr/>
        </p:nvPicPr>
        <p:blipFill>
          <a:blip r:embed="rId3"/>
          <a:stretch>
            <a:fillRect/>
          </a:stretch>
        </p:blipFill>
        <p:spPr>
          <a:xfrm>
            <a:off x="0" y="2281247"/>
            <a:ext cx="12192000" cy="4576767"/>
          </a:xfrm>
          <a:prstGeom prst="rect">
            <a:avLst/>
          </a:prstGeom>
        </p:spPr>
      </p:pic>
      <p:sp>
        <p:nvSpPr>
          <p:cNvPr id="2" name="Title 1"/>
          <p:cNvSpPr>
            <a:spLocks noGrp="1"/>
          </p:cNvSpPr>
          <p:nvPr>
            <p:ph type="title"/>
          </p:nvPr>
        </p:nvSpPr>
        <p:spPr/>
        <p:txBody>
          <a:bodyPr/>
          <a:lstStyle/>
          <a:p>
            <a:r>
              <a:rPr lang="en-US" dirty="0" err="1" smtClean="0">
                <a:solidFill>
                  <a:schemeClr val="bg1"/>
                </a:solidFill>
                <a:latin typeface="Open Sans" charset="0"/>
                <a:ea typeface="Open Sans" charset="0"/>
                <a:cs typeface="Open Sans" charset="0"/>
              </a:rPr>
              <a:t>Algoritmer</a:t>
            </a:r>
            <a:endParaRPr lang="en-US" dirty="0">
              <a:solidFill>
                <a:schemeClr val="bg1"/>
              </a:solidFill>
              <a:latin typeface="Open Sans" charset="0"/>
              <a:ea typeface="Open Sans" charset="0"/>
              <a:cs typeface="Open Sans" charset="0"/>
            </a:endParaRPr>
          </a:p>
        </p:txBody>
      </p:sp>
      <p:pic>
        <p:nvPicPr>
          <p:cNvPr id="9" name="Bildobjekt 8"/>
          <p:cNvPicPr>
            <a:picLocks noChangeAspect="1"/>
          </p:cNvPicPr>
          <p:nvPr/>
        </p:nvPicPr>
        <p:blipFill>
          <a:blip r:embed="rId4"/>
          <a:stretch>
            <a:fillRect/>
          </a:stretch>
        </p:blipFill>
        <p:spPr>
          <a:xfrm>
            <a:off x="9834336" y="365125"/>
            <a:ext cx="1965779" cy="714210"/>
          </a:xfrm>
          <a:prstGeom prst="rect">
            <a:avLst/>
          </a:prstGeom>
        </p:spPr>
      </p:pic>
      <p:pic>
        <p:nvPicPr>
          <p:cNvPr id="4" name="Bildobjekt 3"/>
          <p:cNvPicPr>
            <a:picLocks noChangeAspect="1"/>
          </p:cNvPicPr>
          <p:nvPr/>
        </p:nvPicPr>
        <p:blipFill>
          <a:blip r:embed="rId5"/>
          <a:stretch>
            <a:fillRect/>
          </a:stretch>
        </p:blipFill>
        <p:spPr>
          <a:xfrm>
            <a:off x="4268649" y="1525753"/>
            <a:ext cx="3654702" cy="2733694"/>
          </a:xfrm>
          <a:prstGeom prst="rect">
            <a:avLst/>
          </a:prstGeom>
        </p:spPr>
      </p:pic>
    </p:spTree>
    <p:extLst>
      <p:ext uri="{BB962C8B-B14F-4D97-AF65-F5344CB8AC3E}">
        <p14:creationId xmlns:p14="http://schemas.microsoft.com/office/powerpoint/2010/main" val="800092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objekt 7"/>
          <p:cNvPicPr>
            <a:picLocks noChangeAspect="1"/>
          </p:cNvPicPr>
          <p:nvPr/>
        </p:nvPicPr>
        <p:blipFill>
          <a:blip r:embed="rId3"/>
          <a:stretch>
            <a:fillRect/>
          </a:stretch>
        </p:blipFill>
        <p:spPr>
          <a:xfrm>
            <a:off x="0" y="2293679"/>
            <a:ext cx="12192000" cy="4576767"/>
          </a:xfrm>
          <a:prstGeom prst="rect">
            <a:avLst/>
          </a:prstGeom>
        </p:spPr>
      </p:pic>
      <p:pic>
        <p:nvPicPr>
          <p:cNvPr id="9" name="Bildobjekt 8"/>
          <p:cNvPicPr>
            <a:picLocks noChangeAspect="1"/>
          </p:cNvPicPr>
          <p:nvPr/>
        </p:nvPicPr>
        <p:blipFill>
          <a:blip r:embed="rId4"/>
          <a:stretch>
            <a:fillRect/>
          </a:stretch>
        </p:blipFill>
        <p:spPr>
          <a:xfrm>
            <a:off x="9834336" y="365125"/>
            <a:ext cx="1965779" cy="714210"/>
          </a:xfrm>
          <a:prstGeom prst="rect">
            <a:avLst/>
          </a:prstGeom>
        </p:spPr>
      </p:pic>
      <p:sp>
        <p:nvSpPr>
          <p:cNvPr id="10" name="textruta 9"/>
          <p:cNvSpPr txBox="1"/>
          <p:nvPr/>
        </p:nvSpPr>
        <p:spPr>
          <a:xfrm>
            <a:off x="4987636" y="1330036"/>
            <a:ext cx="184731" cy="369332"/>
          </a:xfrm>
          <a:prstGeom prst="rect">
            <a:avLst/>
          </a:prstGeom>
          <a:noFill/>
        </p:spPr>
        <p:txBody>
          <a:bodyPr wrap="none" rtlCol="0">
            <a:spAutoFit/>
          </a:bodyPr>
          <a:lstStyle/>
          <a:p>
            <a:endParaRPr lang="sv-SE" dirty="0"/>
          </a:p>
        </p:txBody>
      </p:sp>
      <p:sp>
        <p:nvSpPr>
          <p:cNvPr id="7" name="Title 1"/>
          <p:cNvSpPr txBox="1">
            <a:spLocks/>
          </p:cNvSpPr>
          <p:nvPr/>
        </p:nvSpPr>
        <p:spPr>
          <a:xfrm>
            <a:off x="843641" y="815175"/>
            <a:ext cx="1080951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err="1" smtClean="0">
                <a:solidFill>
                  <a:schemeClr val="bg1"/>
                </a:solidFill>
                <a:latin typeface="Open Sans" charset="0"/>
                <a:ea typeface="Open Sans" charset="0"/>
                <a:cs typeface="Open Sans" charset="0"/>
              </a:rPr>
              <a:t>Hur</a:t>
            </a:r>
            <a:r>
              <a:rPr lang="en-US" dirty="0" smtClean="0">
                <a:solidFill>
                  <a:schemeClr val="bg1"/>
                </a:solidFill>
                <a:latin typeface="Open Sans" charset="0"/>
                <a:ea typeface="Open Sans" charset="0"/>
                <a:cs typeface="Open Sans" charset="0"/>
              </a:rPr>
              <a:t> </a:t>
            </a:r>
            <a:r>
              <a:rPr lang="en-US" dirty="0" err="1" smtClean="0">
                <a:solidFill>
                  <a:schemeClr val="bg1"/>
                </a:solidFill>
                <a:latin typeface="Open Sans" charset="0"/>
                <a:ea typeface="Open Sans" charset="0"/>
                <a:cs typeface="Open Sans" charset="0"/>
              </a:rPr>
              <a:t>gör</a:t>
            </a:r>
            <a:r>
              <a:rPr lang="en-US" dirty="0" smtClean="0">
                <a:solidFill>
                  <a:schemeClr val="bg1"/>
                </a:solidFill>
                <a:latin typeface="Open Sans" charset="0"/>
                <a:ea typeface="Open Sans" charset="0"/>
                <a:cs typeface="Open Sans" charset="0"/>
              </a:rPr>
              <a:t> du </a:t>
            </a:r>
            <a:r>
              <a:rPr lang="en-US" dirty="0" err="1" smtClean="0">
                <a:solidFill>
                  <a:schemeClr val="bg1"/>
                </a:solidFill>
                <a:latin typeface="Open Sans" charset="0"/>
                <a:ea typeface="Open Sans" charset="0"/>
                <a:cs typeface="Open Sans" charset="0"/>
              </a:rPr>
              <a:t>när</a:t>
            </a:r>
            <a:r>
              <a:rPr lang="en-US" dirty="0" smtClean="0">
                <a:solidFill>
                  <a:schemeClr val="bg1"/>
                </a:solidFill>
                <a:latin typeface="Open Sans" charset="0"/>
                <a:ea typeface="Open Sans" charset="0"/>
                <a:cs typeface="Open Sans" charset="0"/>
              </a:rPr>
              <a:t> du </a:t>
            </a:r>
            <a:r>
              <a:rPr lang="en-US" dirty="0" err="1" smtClean="0">
                <a:solidFill>
                  <a:schemeClr val="bg1"/>
                </a:solidFill>
                <a:latin typeface="Open Sans" charset="0"/>
                <a:ea typeface="Open Sans" charset="0"/>
                <a:cs typeface="Open Sans" charset="0"/>
              </a:rPr>
              <a:t>ska</a:t>
            </a:r>
            <a:r>
              <a:rPr lang="en-US" dirty="0" smtClean="0">
                <a:solidFill>
                  <a:schemeClr val="bg1"/>
                </a:solidFill>
                <a:latin typeface="Open Sans" charset="0"/>
                <a:ea typeface="Open Sans" charset="0"/>
                <a:cs typeface="Open Sans" charset="0"/>
              </a:rPr>
              <a:t> </a:t>
            </a:r>
            <a:r>
              <a:rPr lang="en-US" dirty="0" err="1" smtClean="0">
                <a:solidFill>
                  <a:schemeClr val="bg1"/>
                </a:solidFill>
                <a:latin typeface="Open Sans" charset="0"/>
                <a:ea typeface="Open Sans" charset="0"/>
                <a:cs typeface="Open Sans" charset="0"/>
              </a:rPr>
              <a:t>söka</a:t>
            </a:r>
            <a:r>
              <a:rPr lang="en-US" dirty="0" smtClean="0">
                <a:solidFill>
                  <a:schemeClr val="bg1"/>
                </a:solidFill>
                <a:latin typeface="Open Sans" charset="0"/>
                <a:ea typeface="Open Sans" charset="0"/>
                <a:cs typeface="Open Sans" charset="0"/>
              </a:rPr>
              <a:t> information?</a:t>
            </a:r>
            <a:endParaRPr lang="en-US" dirty="0">
              <a:solidFill>
                <a:schemeClr val="bg1"/>
              </a:solidFill>
              <a:latin typeface="Open Sans" charset="0"/>
              <a:ea typeface="Open Sans" charset="0"/>
              <a:cs typeface="Open Sans" charset="0"/>
            </a:endParaRPr>
          </a:p>
        </p:txBody>
      </p:sp>
      <p:pic>
        <p:nvPicPr>
          <p:cNvPr id="11" name="Bildobjekt 10"/>
          <p:cNvPicPr>
            <a:picLocks noChangeAspect="1"/>
          </p:cNvPicPr>
          <p:nvPr/>
        </p:nvPicPr>
        <p:blipFill>
          <a:blip r:embed="rId5"/>
          <a:stretch>
            <a:fillRect/>
          </a:stretch>
        </p:blipFill>
        <p:spPr>
          <a:xfrm>
            <a:off x="4781140" y="1895057"/>
            <a:ext cx="2934519" cy="2324749"/>
          </a:xfrm>
          <a:prstGeom prst="rect">
            <a:avLst/>
          </a:prstGeom>
        </p:spPr>
      </p:pic>
    </p:spTree>
    <p:extLst>
      <p:ext uri="{BB962C8B-B14F-4D97-AF65-F5344CB8AC3E}">
        <p14:creationId xmlns:p14="http://schemas.microsoft.com/office/powerpoint/2010/main" val="1654597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objekt 7"/>
          <p:cNvPicPr>
            <a:picLocks noChangeAspect="1"/>
          </p:cNvPicPr>
          <p:nvPr/>
        </p:nvPicPr>
        <p:blipFill>
          <a:blip r:embed="rId3"/>
          <a:stretch>
            <a:fillRect/>
          </a:stretch>
        </p:blipFill>
        <p:spPr>
          <a:xfrm>
            <a:off x="0" y="2293679"/>
            <a:ext cx="12192000" cy="4576767"/>
          </a:xfrm>
          <a:prstGeom prst="rect">
            <a:avLst/>
          </a:prstGeom>
        </p:spPr>
      </p:pic>
      <p:sp>
        <p:nvSpPr>
          <p:cNvPr id="2" name="Title 1"/>
          <p:cNvSpPr>
            <a:spLocks noGrp="1"/>
          </p:cNvSpPr>
          <p:nvPr>
            <p:ph type="title"/>
          </p:nvPr>
        </p:nvSpPr>
        <p:spPr/>
        <p:txBody>
          <a:bodyPr/>
          <a:lstStyle/>
          <a:p>
            <a:r>
              <a:rPr lang="en-US" dirty="0" err="1" smtClean="0">
                <a:solidFill>
                  <a:schemeClr val="bg1"/>
                </a:solidFill>
                <a:latin typeface="Open Sans" charset="0"/>
                <a:ea typeface="Open Sans" charset="0"/>
                <a:cs typeface="Open Sans" charset="0"/>
              </a:rPr>
              <a:t>Hur</a:t>
            </a:r>
            <a:r>
              <a:rPr lang="en-US" dirty="0" smtClean="0">
                <a:solidFill>
                  <a:schemeClr val="bg1"/>
                </a:solidFill>
                <a:latin typeface="Open Sans" charset="0"/>
                <a:ea typeface="Open Sans" charset="0"/>
                <a:cs typeface="Open Sans" charset="0"/>
              </a:rPr>
              <a:t>? </a:t>
            </a:r>
            <a:r>
              <a:rPr lang="en-US" dirty="0" err="1" smtClean="0">
                <a:solidFill>
                  <a:schemeClr val="bg1"/>
                </a:solidFill>
                <a:latin typeface="Open Sans" charset="0"/>
                <a:ea typeface="Open Sans" charset="0"/>
                <a:cs typeface="Open Sans" charset="0"/>
              </a:rPr>
              <a:t>När</a:t>
            </a:r>
            <a:r>
              <a:rPr lang="en-US" dirty="0" smtClean="0">
                <a:solidFill>
                  <a:schemeClr val="bg1"/>
                </a:solidFill>
                <a:latin typeface="Open Sans" charset="0"/>
                <a:ea typeface="Open Sans" charset="0"/>
                <a:cs typeface="Open Sans" charset="0"/>
              </a:rPr>
              <a:t>? </a:t>
            </a:r>
            <a:r>
              <a:rPr lang="en-US" dirty="0" err="1" smtClean="0">
                <a:solidFill>
                  <a:schemeClr val="bg1"/>
                </a:solidFill>
                <a:latin typeface="Open Sans" charset="0"/>
                <a:ea typeface="Open Sans" charset="0"/>
                <a:cs typeface="Open Sans" charset="0"/>
              </a:rPr>
              <a:t>Vad</a:t>
            </a:r>
            <a:r>
              <a:rPr lang="en-US" dirty="0" smtClean="0">
                <a:solidFill>
                  <a:schemeClr val="bg1"/>
                </a:solidFill>
                <a:latin typeface="Open Sans" charset="0"/>
                <a:ea typeface="Open Sans" charset="0"/>
                <a:cs typeface="Open Sans" charset="0"/>
              </a:rPr>
              <a:t>? </a:t>
            </a:r>
            <a:r>
              <a:rPr lang="en-US" dirty="0" err="1" smtClean="0">
                <a:solidFill>
                  <a:schemeClr val="bg1"/>
                </a:solidFill>
                <a:latin typeface="Open Sans" charset="0"/>
                <a:ea typeface="Open Sans" charset="0"/>
                <a:cs typeface="Open Sans" charset="0"/>
              </a:rPr>
              <a:t>Varför</a:t>
            </a:r>
            <a:r>
              <a:rPr lang="en-US" dirty="0" smtClean="0">
                <a:solidFill>
                  <a:schemeClr val="bg1"/>
                </a:solidFill>
                <a:latin typeface="Open Sans" charset="0"/>
                <a:ea typeface="Open Sans" charset="0"/>
                <a:cs typeface="Open Sans" charset="0"/>
              </a:rPr>
              <a:t>? </a:t>
            </a:r>
            <a:r>
              <a:rPr lang="en-US" dirty="0" err="1" smtClean="0">
                <a:solidFill>
                  <a:schemeClr val="bg1"/>
                </a:solidFill>
                <a:latin typeface="Open Sans" charset="0"/>
                <a:ea typeface="Open Sans" charset="0"/>
                <a:cs typeface="Open Sans" charset="0"/>
              </a:rPr>
              <a:t>Vem</a:t>
            </a:r>
            <a:r>
              <a:rPr lang="en-US" dirty="0" smtClean="0">
                <a:solidFill>
                  <a:schemeClr val="bg1"/>
                </a:solidFill>
                <a:latin typeface="Open Sans" charset="0"/>
                <a:ea typeface="Open Sans" charset="0"/>
                <a:cs typeface="Open Sans" charset="0"/>
              </a:rPr>
              <a:t>?</a:t>
            </a:r>
            <a:endParaRPr lang="en-US" dirty="0">
              <a:solidFill>
                <a:schemeClr val="bg1"/>
              </a:solidFill>
              <a:latin typeface="Open Sans" charset="0"/>
              <a:ea typeface="Open Sans" charset="0"/>
              <a:cs typeface="Open Sans" charset="0"/>
            </a:endParaRPr>
          </a:p>
        </p:txBody>
      </p:sp>
      <p:pic>
        <p:nvPicPr>
          <p:cNvPr id="9" name="Bildobjekt 8"/>
          <p:cNvPicPr>
            <a:picLocks noChangeAspect="1"/>
          </p:cNvPicPr>
          <p:nvPr/>
        </p:nvPicPr>
        <p:blipFill>
          <a:blip r:embed="rId4"/>
          <a:stretch>
            <a:fillRect/>
          </a:stretch>
        </p:blipFill>
        <p:spPr>
          <a:xfrm>
            <a:off x="9834336" y="365125"/>
            <a:ext cx="1965779" cy="714210"/>
          </a:xfrm>
          <a:prstGeom prst="rect">
            <a:avLst/>
          </a:prstGeom>
        </p:spPr>
      </p:pic>
      <p:sp>
        <p:nvSpPr>
          <p:cNvPr id="10" name="textruta 9"/>
          <p:cNvSpPr txBox="1"/>
          <p:nvPr/>
        </p:nvSpPr>
        <p:spPr>
          <a:xfrm>
            <a:off x="4987636" y="1330036"/>
            <a:ext cx="184731" cy="369332"/>
          </a:xfrm>
          <a:prstGeom prst="rect">
            <a:avLst/>
          </a:prstGeom>
          <a:noFill/>
        </p:spPr>
        <p:txBody>
          <a:bodyPr wrap="none" rtlCol="0">
            <a:spAutoFit/>
          </a:bodyPr>
          <a:lstStyle/>
          <a:p>
            <a:endParaRPr lang="sv-SE" dirty="0"/>
          </a:p>
        </p:txBody>
      </p:sp>
      <p:pic>
        <p:nvPicPr>
          <p:cNvPr id="7" name="Bildobjekt 6"/>
          <p:cNvPicPr>
            <a:picLocks noChangeAspect="1"/>
          </p:cNvPicPr>
          <p:nvPr/>
        </p:nvPicPr>
        <p:blipFill>
          <a:blip r:embed="rId5"/>
          <a:stretch>
            <a:fillRect/>
          </a:stretch>
        </p:blipFill>
        <p:spPr>
          <a:xfrm>
            <a:off x="5172367" y="1699368"/>
            <a:ext cx="1853663" cy="2459668"/>
          </a:xfrm>
          <a:prstGeom prst="rect">
            <a:avLst/>
          </a:prstGeom>
        </p:spPr>
      </p:pic>
    </p:spTree>
    <p:extLst>
      <p:ext uri="{BB962C8B-B14F-4D97-AF65-F5344CB8AC3E}">
        <p14:creationId xmlns:p14="http://schemas.microsoft.com/office/powerpoint/2010/main" val="1993156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p:cNvPicPr>
            <a:picLocks noChangeAspect="1"/>
          </p:cNvPicPr>
          <p:nvPr/>
        </p:nvPicPr>
        <p:blipFill>
          <a:blip r:embed="rId3"/>
          <a:stretch>
            <a:fillRect/>
          </a:stretch>
        </p:blipFill>
        <p:spPr>
          <a:xfrm>
            <a:off x="0" y="2281233"/>
            <a:ext cx="12192000" cy="4576767"/>
          </a:xfrm>
          <a:prstGeom prst="rect">
            <a:avLst/>
          </a:prstGeom>
        </p:spPr>
      </p:pic>
      <p:pic>
        <p:nvPicPr>
          <p:cNvPr id="5" name="Bildobjekt 4"/>
          <p:cNvPicPr>
            <a:picLocks noChangeAspect="1"/>
          </p:cNvPicPr>
          <p:nvPr/>
        </p:nvPicPr>
        <p:blipFill>
          <a:blip r:embed="rId4"/>
          <a:stretch>
            <a:fillRect/>
          </a:stretch>
        </p:blipFill>
        <p:spPr>
          <a:xfrm>
            <a:off x="2060399" y="1176095"/>
            <a:ext cx="8071202" cy="2938704"/>
          </a:xfrm>
          <a:prstGeom prst="rect">
            <a:avLst/>
          </a:prstGeom>
        </p:spPr>
      </p:pic>
    </p:spTree>
    <p:extLst>
      <p:ext uri="{BB962C8B-B14F-4D97-AF65-F5344CB8AC3E}">
        <p14:creationId xmlns:p14="http://schemas.microsoft.com/office/powerpoint/2010/main" val="195128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TotalTime>
  <Words>123</Words>
  <Application>Microsoft Macintosh PowerPoint</Application>
  <PresentationFormat>Bredbild</PresentationFormat>
  <Paragraphs>34</Paragraphs>
  <Slides>6</Slides>
  <Notes>6</Notes>
  <HiddenSlides>0</HiddenSlides>
  <MMClips>0</MMClips>
  <ScaleCrop>false</ScaleCrop>
  <HeadingPairs>
    <vt:vector size="6" baseType="variant">
      <vt:variant>
        <vt:lpstr>Använt teckensnitt</vt:lpstr>
      </vt:variant>
      <vt:variant>
        <vt:i4>4</vt:i4>
      </vt:variant>
      <vt:variant>
        <vt:lpstr>Tema</vt:lpstr>
      </vt:variant>
      <vt:variant>
        <vt:i4>1</vt:i4>
      </vt:variant>
      <vt:variant>
        <vt:lpstr>Bildrubriker</vt:lpstr>
      </vt:variant>
      <vt:variant>
        <vt:i4>6</vt:i4>
      </vt:variant>
    </vt:vector>
  </HeadingPairs>
  <TitlesOfParts>
    <vt:vector size="11" baseType="lpstr">
      <vt:lpstr>Calibri</vt:lpstr>
      <vt:lpstr>Calibri Light</vt:lpstr>
      <vt:lpstr>Open Sans</vt:lpstr>
      <vt:lpstr>Arial</vt:lpstr>
      <vt:lpstr>Office-tema</vt:lpstr>
      <vt:lpstr>Roligt lärande!</vt:lpstr>
      <vt:lpstr>Vad är en sökmotor?</vt:lpstr>
      <vt:lpstr>Algoritmer</vt:lpstr>
      <vt:lpstr>PowerPoint-presentation</vt:lpstr>
      <vt:lpstr>Hur? När? Vad? Varför? Vem?</vt:lpstr>
      <vt:lpstr>PowerPoint-presentation</vt:lpstr>
    </vt:vector>
  </TitlesOfParts>
  <Company/>
  <LinksUpToDate>false</LinksUpToDate>
  <SharedDoc>false</SharedDoc>
  <HyperlinksChanged>false</HyperlinksChanged>
  <AppVersion>15.0040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Roligt lärande!</dc:title>
  <dc:creator>Lina Johansson</dc:creator>
  <cp:lastModifiedBy>Lina Johansson</cp:lastModifiedBy>
  <cp:revision>21</cp:revision>
  <dcterms:created xsi:type="dcterms:W3CDTF">2017-12-11T07:41:00Z</dcterms:created>
  <dcterms:modified xsi:type="dcterms:W3CDTF">2017-12-11T08:58:41Z</dcterms:modified>
</cp:coreProperties>
</file>